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3"/>
  </p:handoutMasterIdLst>
  <p:sldIdLst>
    <p:sldId id="256" r:id="rId2"/>
    <p:sldId id="262" r:id="rId3"/>
    <p:sldId id="261" r:id="rId4"/>
    <p:sldId id="275" r:id="rId5"/>
    <p:sldId id="257" r:id="rId6"/>
    <p:sldId id="258" r:id="rId7"/>
    <p:sldId id="260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1" r:id="rId16"/>
    <p:sldId id="272" r:id="rId17"/>
    <p:sldId id="276" r:id="rId18"/>
    <p:sldId id="259" r:id="rId19"/>
    <p:sldId id="273" r:id="rId20"/>
    <p:sldId id="274" r:id="rId21"/>
    <p:sldId id="277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1" autoAdjust="0"/>
    <p:restoredTop sz="94660"/>
  </p:normalViewPr>
  <p:slideViewPr>
    <p:cSldViewPr snapToGrid="0">
      <p:cViewPr varScale="1">
        <p:scale>
          <a:sx n="95" d="100"/>
          <a:sy n="95" d="100"/>
        </p:scale>
        <p:origin x="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8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FE6B7-8DD3-4502-9972-FA83D5FF70DD}" type="datetimeFigureOut">
              <a:rPr lang="es-MX" smtClean="0"/>
              <a:t>14/06/2023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859C7-175E-48C5-9DA2-5D01940AD8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621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B9A07-2275-41AF-BE94-34CB3A4D97A0}" type="datetimeFigureOut">
              <a:rPr lang="es-MX" smtClean="0"/>
              <a:t>14/06/2023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145B-BCCC-45EE-96C0-17ADDDC778B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0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B9A07-2275-41AF-BE94-34CB3A4D97A0}" type="datetimeFigureOut">
              <a:rPr lang="es-MX" smtClean="0"/>
              <a:t>14/06/2023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145B-BCCC-45EE-96C0-17ADDDC778B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693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B9A07-2275-41AF-BE94-34CB3A4D97A0}" type="datetimeFigureOut">
              <a:rPr lang="es-MX" smtClean="0"/>
              <a:t>14/06/2023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145B-BCCC-45EE-96C0-17ADDDC778B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4264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B9A07-2275-41AF-BE94-34CB3A4D97A0}" type="datetimeFigureOut">
              <a:rPr lang="es-MX" smtClean="0"/>
              <a:t>14/06/2023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145B-BCCC-45EE-96C0-17ADDDC778B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59665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B9A07-2275-41AF-BE94-34CB3A4D97A0}" type="datetimeFigureOut">
              <a:rPr lang="es-MX" smtClean="0"/>
              <a:t>14/06/2023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145B-BCCC-45EE-96C0-17ADDDC778B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6561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B9A07-2275-41AF-BE94-34CB3A4D97A0}" type="datetimeFigureOut">
              <a:rPr lang="es-MX" smtClean="0"/>
              <a:t>14/06/2023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145B-BCCC-45EE-96C0-17ADDDC778B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4393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B9A07-2275-41AF-BE94-34CB3A4D97A0}" type="datetimeFigureOut">
              <a:rPr lang="es-MX" smtClean="0"/>
              <a:t>14/06/2023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145B-BCCC-45EE-96C0-17ADDDC778B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5631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B9A07-2275-41AF-BE94-34CB3A4D97A0}" type="datetimeFigureOut">
              <a:rPr lang="es-MX" smtClean="0"/>
              <a:t>14/06/2023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145B-BCCC-45EE-96C0-17ADDDC778B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794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B9A07-2275-41AF-BE94-34CB3A4D97A0}" type="datetimeFigureOut">
              <a:rPr lang="es-MX" smtClean="0"/>
              <a:t>14/06/2023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145B-BCCC-45EE-96C0-17ADDDC778B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026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B9A07-2275-41AF-BE94-34CB3A4D97A0}" type="datetimeFigureOut">
              <a:rPr lang="es-MX" smtClean="0"/>
              <a:t>14/06/2023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145B-BCCC-45EE-96C0-17ADDDC778B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2885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B9A07-2275-41AF-BE94-34CB3A4D97A0}" type="datetimeFigureOut">
              <a:rPr lang="es-MX" smtClean="0"/>
              <a:t>14/06/2023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145B-BCCC-45EE-96C0-17ADDDC778B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6696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B9A07-2275-41AF-BE94-34CB3A4D97A0}" type="datetimeFigureOut">
              <a:rPr lang="es-MX" smtClean="0"/>
              <a:t>14/06/2023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7145B-BCCC-45EE-96C0-17ADDDC778B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714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mailto:mariaventeno@filos.unam.m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1489AF2-1C89-4FEA-AD95-4327E0D8D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499" y="1939467"/>
            <a:ext cx="2658244" cy="29790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BA45BF-8993-4AE1-9B3A-95ACDBA6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8300" y="0"/>
            <a:ext cx="6743700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096000" y="4062037"/>
            <a:ext cx="5630779" cy="1769922"/>
          </a:xfrm>
        </p:spPr>
        <p:txBody>
          <a:bodyPr anchor="t"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Dra. María Guadalupe </a:t>
            </a:r>
            <a:r>
              <a:rPr lang="es-MX" dirty="0" err="1">
                <a:solidFill>
                  <a:schemeClr val="bg1"/>
                </a:solidFill>
              </a:rPr>
              <a:t>Venteño</a:t>
            </a:r>
            <a:r>
              <a:rPr lang="es-MX" dirty="0">
                <a:solidFill>
                  <a:schemeClr val="bg1"/>
                </a:solidFill>
              </a:rPr>
              <a:t> Jaramillo</a:t>
            </a:r>
          </a:p>
          <a:p>
            <a:r>
              <a:rPr lang="es-MX" sz="1400" dirty="0">
                <a:solidFill>
                  <a:schemeClr val="bg1"/>
                </a:solidFill>
              </a:rPr>
              <a:t>UNAM. Facultad de Filosofía y Letras</a:t>
            </a:r>
          </a:p>
          <a:p>
            <a:r>
              <a:rPr lang="es-MX" sz="1400" dirty="0">
                <a:solidFill>
                  <a:schemeClr val="bg1"/>
                </a:solidFill>
              </a:rPr>
              <a:t>Junio 2023</a:t>
            </a:r>
          </a:p>
        </p:txBody>
      </p:sp>
    </p:spTree>
    <p:extLst>
      <p:ext uri="{BB962C8B-B14F-4D97-AF65-F5344CB8AC3E}">
        <p14:creationId xmlns:p14="http://schemas.microsoft.com/office/powerpoint/2010/main" val="4143240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510" t="53252" r="55709" b="201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8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031" t="45714" r="55459" b="25170"/>
          <a:stretch/>
        </p:blipFill>
        <p:spPr>
          <a:xfrm>
            <a:off x="205273" y="0"/>
            <a:ext cx="11812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84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68" t="45103" r="55468" b="29165"/>
          <a:stretch/>
        </p:blipFill>
        <p:spPr>
          <a:xfrm>
            <a:off x="0" y="0"/>
            <a:ext cx="12192000" cy="690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06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490" t="45170" r="55765" b="28979"/>
          <a:stretch/>
        </p:blipFill>
        <p:spPr>
          <a:xfrm>
            <a:off x="0" y="-60902"/>
            <a:ext cx="12192000" cy="69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31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572" t="45987" r="55459" b="29523"/>
          <a:stretch/>
        </p:blipFill>
        <p:spPr>
          <a:xfrm>
            <a:off x="-186614" y="0"/>
            <a:ext cx="12378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12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184" t="45442" r="56071" b="292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83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3878" t="49524" r="55765" b="29796"/>
          <a:stretch/>
        </p:blipFill>
        <p:spPr>
          <a:xfrm>
            <a:off x="-51316" y="0"/>
            <a:ext cx="12243316" cy="68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20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8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4" name="Oval 12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81400" y="965580"/>
            <a:ext cx="5204489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Consideraciones finales</a:t>
            </a: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19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4566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10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12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14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s-MX" b="1">
                <a:solidFill>
                  <a:schemeClr val="bg1"/>
                </a:solidFill>
              </a:rPr>
              <a:t>En los proyectos </a:t>
            </a:r>
          </a:p>
        </p:txBody>
      </p:sp>
      <p:grpSp>
        <p:nvGrpSpPr>
          <p:cNvPr id="44" name="Group 16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45" name="Freeform: Shape 1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6" name="Freeform: Shape 1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7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8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9" name="Oval 24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26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 lnSpcReduction="10000"/>
          </a:bodyPr>
          <a:lstStyle/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Analizar el contexto</a:t>
            </a:r>
          </a:p>
          <a:p>
            <a:r>
              <a:rPr lang="es-MX" dirty="0">
                <a:solidFill>
                  <a:schemeClr val="bg1"/>
                </a:solidFill>
              </a:rPr>
              <a:t>Identificar si se trata de una situación emergente</a:t>
            </a:r>
          </a:p>
          <a:p>
            <a:r>
              <a:rPr lang="es-MX" dirty="0">
                <a:solidFill>
                  <a:schemeClr val="bg1"/>
                </a:solidFill>
              </a:rPr>
              <a:t>Conocer la disponibilidad de los recursos</a:t>
            </a:r>
          </a:p>
          <a:p>
            <a:r>
              <a:rPr lang="es-MX" dirty="0">
                <a:solidFill>
                  <a:schemeClr val="bg1"/>
                </a:solidFill>
              </a:rPr>
              <a:t>Visualizar el  tiempo de duración del proyecto</a:t>
            </a:r>
          </a:p>
          <a:p>
            <a:r>
              <a:rPr lang="es-MX" dirty="0">
                <a:solidFill>
                  <a:schemeClr val="bg1"/>
                </a:solidFill>
              </a:rPr>
              <a:t>Participar en equipos de trabajo multidisciplinarios</a:t>
            </a:r>
          </a:p>
          <a:p>
            <a:pPr marL="0" indent="0">
              <a:buNone/>
            </a:pPr>
            <a:endParaRPr lang="es-MX" dirty="0">
              <a:solidFill>
                <a:schemeClr val="bg1"/>
              </a:solidFill>
            </a:endParaRPr>
          </a:p>
        </p:txBody>
      </p:sp>
      <p:grpSp>
        <p:nvGrpSpPr>
          <p:cNvPr id="51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2" name="Freeform: Shape 29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30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31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32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33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928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endParaRPr lang="es-MX" b="1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1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>
                <a:solidFill>
                  <a:schemeClr val="bg1"/>
                </a:solidFill>
              </a:rPr>
              <a:t>Experiencias previas</a:t>
            </a:r>
          </a:p>
          <a:p>
            <a:r>
              <a:rPr lang="es-MX" dirty="0">
                <a:solidFill>
                  <a:schemeClr val="bg1"/>
                </a:solidFill>
              </a:rPr>
              <a:t>Apertura para el cambio</a:t>
            </a:r>
          </a:p>
          <a:p>
            <a:r>
              <a:rPr lang="es-MX" dirty="0">
                <a:solidFill>
                  <a:schemeClr val="bg1"/>
                </a:solidFill>
              </a:rPr>
              <a:t>Período de aprendizaje</a:t>
            </a:r>
          </a:p>
          <a:p>
            <a:r>
              <a:rPr lang="es-MX" dirty="0">
                <a:solidFill>
                  <a:schemeClr val="bg1"/>
                </a:solidFill>
              </a:rPr>
              <a:t>Compromiso institucional</a:t>
            </a:r>
          </a:p>
          <a:p>
            <a:endParaRPr lang="es-MX" dirty="0">
              <a:solidFill>
                <a:schemeClr val="bg1"/>
              </a:solidFill>
            </a:endParaRPr>
          </a:p>
        </p:txBody>
      </p:sp>
      <p:grpSp>
        <p:nvGrpSpPr>
          <p:cNvPr id="29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495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10718" y="2323177"/>
            <a:ext cx="5121747" cy="2714474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¿En qué sectores podemos aplicar la inteligencia artificial?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15733"/>
          <a:stretch/>
        </p:blipFill>
        <p:spPr>
          <a:xfrm>
            <a:off x="0" y="0"/>
            <a:ext cx="3593116" cy="2040716"/>
          </a:xfrm>
          <a:prstGeom prst="rect">
            <a:avLst/>
          </a:prstGeom>
        </p:spPr>
      </p:pic>
      <p:pic>
        <p:nvPicPr>
          <p:cNvPr id="1026" name="Picture 2" descr="3 aplicaciones de la Inteligencia Artificial en la salud - IA Lat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9048"/>
            <a:ext cx="3583834" cy="192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351" y="2180968"/>
            <a:ext cx="3432649" cy="2159051"/>
          </a:xfrm>
          <a:prstGeom prst="rect">
            <a:avLst/>
          </a:prstGeom>
        </p:spPr>
      </p:pic>
      <p:pic>
        <p:nvPicPr>
          <p:cNvPr id="1028" name="Picture 4" descr="La Inteligencia Artificial en Restaurantes: Ejemplos de Uso y Aplicaciones  Práctic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99211"/>
            <a:ext cx="358383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9351" y="4573728"/>
            <a:ext cx="3432649" cy="228427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9351" y="0"/>
            <a:ext cx="3432649" cy="20407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3385" y="0"/>
            <a:ext cx="4956414" cy="232317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3385" y="5037651"/>
            <a:ext cx="4956414" cy="178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83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s-MX" b="1">
                <a:solidFill>
                  <a:schemeClr val="bg1"/>
                </a:solidFill>
              </a:rPr>
              <a:t>Personales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2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4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s-MX">
                <a:solidFill>
                  <a:schemeClr val="bg1"/>
                </a:solidFill>
              </a:rPr>
              <a:t>Automotivación</a:t>
            </a:r>
          </a:p>
          <a:p>
            <a:r>
              <a:rPr lang="es-MX">
                <a:solidFill>
                  <a:schemeClr val="bg1"/>
                </a:solidFill>
              </a:rPr>
              <a:t>Resiliencia</a:t>
            </a:r>
          </a:p>
          <a:p>
            <a:r>
              <a:rPr lang="es-MX">
                <a:solidFill>
                  <a:schemeClr val="bg1"/>
                </a:solidFill>
              </a:rPr>
              <a:t>Empatía</a:t>
            </a:r>
          </a:p>
          <a:p>
            <a:r>
              <a:rPr lang="es-MX">
                <a:solidFill>
                  <a:schemeClr val="bg1"/>
                </a:solidFill>
              </a:rPr>
              <a:t>Tolerancia al fracaso</a:t>
            </a:r>
          </a:p>
          <a:p>
            <a:r>
              <a:rPr lang="es-MX">
                <a:solidFill>
                  <a:schemeClr val="bg1"/>
                </a:solidFill>
              </a:rPr>
              <a:t>Organización del tiempo</a:t>
            </a:r>
          </a:p>
          <a:p>
            <a:r>
              <a:rPr lang="es-MX">
                <a:solidFill>
                  <a:schemeClr val="bg1"/>
                </a:solidFill>
              </a:rPr>
              <a:t>Autoregulación</a:t>
            </a:r>
          </a:p>
        </p:txBody>
      </p:sp>
      <p:grpSp>
        <p:nvGrpSpPr>
          <p:cNvPr id="70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5268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9800" y="373485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MX" dirty="0"/>
              <a:t>¡Muchas gracias!</a:t>
            </a:r>
            <a:br>
              <a:rPr lang="es-MX" dirty="0"/>
            </a:br>
            <a:br>
              <a:rPr lang="es-MX" dirty="0"/>
            </a:br>
            <a:r>
              <a:rPr lang="es-MX" dirty="0">
                <a:hlinkClick r:id="rId2"/>
              </a:rPr>
              <a:t>mariaventeno@filos.unam.mx</a:t>
            </a:r>
            <a:br>
              <a:rPr lang="es-MX" dirty="0"/>
            </a:br>
            <a:r>
              <a:rPr lang="es-MX" dirty="0"/>
              <a:t>      </a:t>
            </a:r>
            <a:r>
              <a:rPr lang="es-MX" dirty="0" err="1"/>
              <a:t>ventenov</a:t>
            </a:r>
            <a:br>
              <a:rPr lang="es-MX" dirty="0"/>
            </a:br>
            <a:br>
              <a:rPr lang="es-MX" dirty="0"/>
            </a:br>
            <a:br>
              <a:rPr lang="es-MX" dirty="0"/>
            </a:br>
            <a:br>
              <a:rPr lang="es-MX" dirty="0"/>
            </a:br>
            <a:br>
              <a:rPr lang="es-MX" dirty="0"/>
            </a:b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67" y="3615267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71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Identificación de un problema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l="276" r="-1" b="-1"/>
          <a:stretch/>
        </p:blipFill>
        <p:spPr>
          <a:xfrm>
            <a:off x="7115177" y="115193"/>
            <a:ext cx="4950618" cy="662761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65C03C-3F17-45DC-A1B9-35ACA4339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5176" y="115193"/>
            <a:ext cx="0" cy="662761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4A161CC-6DC5-4863-B213-94529D6E0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35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2515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5556" y="637763"/>
            <a:ext cx="5735633" cy="1627274"/>
          </a:xfrm>
        </p:spPr>
        <p:txBody>
          <a:bodyPr anchor="t">
            <a:normAutofit/>
          </a:bodyPr>
          <a:lstStyle/>
          <a:p>
            <a:r>
              <a:rPr lang="es-MX" sz="4800">
                <a:solidFill>
                  <a:schemeClr val="bg1"/>
                </a:solidFill>
              </a:rPr>
              <a:t>Planeación del proyecto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7" y="2377331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5548" y="2580191"/>
            <a:ext cx="5735641" cy="3596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1- Análisis de viabilidad y definición de los objetivos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2- Definición del alcance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3- Identificación de  costos y requerimientos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4- Elaboración del plan de trabajo integral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5- Revisión del plan en proceso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bg1"/>
                </a:solidFill>
              </a:rPr>
              <a:t>6- Evaluación y  seguimiento</a:t>
            </a:r>
          </a:p>
        </p:txBody>
      </p:sp>
      <p:pic>
        <p:nvPicPr>
          <p:cNvPr id="5" name="Picture 4" descr="Lupa resalta un rendimiento económico decreciente">
            <a:extLst>
              <a:ext uri="{FF2B5EF4-FFF2-40B4-BE49-F238E27FC236}">
                <a16:creationId xmlns:a16="http://schemas.microsoft.com/office/drawing/2014/main" id="{A85906B3-8695-356B-5F4D-E3FA3D13B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06" r="42570" b="-1"/>
          <a:stretch/>
        </p:blipFill>
        <p:spPr>
          <a:xfrm>
            <a:off x="7525166" y="10"/>
            <a:ext cx="466683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6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5556" y="4549143"/>
            <a:ext cx="4284417" cy="16634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Aprendizaje  automatizado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2086" b="5758"/>
          <a:stretch/>
        </p:blipFill>
        <p:spPr>
          <a:xfrm>
            <a:off x="1155556" y="637762"/>
            <a:ext cx="9889765" cy="357930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420" y="4549143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68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Entrenamiento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76" r="-1" b="-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422609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68113"/>
            <a:ext cx="4631033" cy="1383109"/>
          </a:xfrm>
        </p:spPr>
        <p:txBody>
          <a:bodyPr anchor="b">
            <a:normAutofit/>
          </a:bodyPr>
          <a:lstStyle/>
          <a:p>
            <a:r>
              <a:rPr lang="es-MX" sz="3800">
                <a:solidFill>
                  <a:schemeClr val="bg1"/>
                </a:solidFill>
              </a:rPr>
              <a:t>Características del proyecto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E05351-315A-4BA9-A90A-FE5C9495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851222"/>
            <a:ext cx="54482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120204"/>
            <a:ext cx="4631033" cy="2577009"/>
          </a:xfrm>
        </p:spPr>
        <p:txBody>
          <a:bodyPr>
            <a:normAutofit/>
          </a:bodyPr>
          <a:lstStyle/>
          <a:p>
            <a:r>
              <a:rPr lang="es-MX" sz="2000">
                <a:solidFill>
                  <a:schemeClr val="bg1"/>
                </a:solidFill>
              </a:rPr>
              <a:t>Aprendizaje no supervisado</a:t>
            </a:r>
          </a:p>
          <a:p>
            <a:r>
              <a:rPr lang="es-MX" sz="2000">
                <a:solidFill>
                  <a:schemeClr val="bg1"/>
                </a:solidFill>
              </a:rPr>
              <a:t>Aprendizaje  semi-supervisado (Deep Learning)</a:t>
            </a:r>
          </a:p>
          <a:p>
            <a:r>
              <a:rPr lang="es-MX" sz="2000">
                <a:solidFill>
                  <a:schemeClr val="bg1"/>
                </a:solidFill>
              </a:rPr>
              <a:t>Aprendizaje por refuerzo que recibe un estímulo </a:t>
            </a:r>
          </a:p>
          <a:p>
            <a:endParaRPr lang="es-MX" sz="2000">
              <a:solidFill>
                <a:schemeClr val="bg1"/>
              </a:solidFill>
            </a:endParaRPr>
          </a:p>
          <a:p>
            <a:r>
              <a:rPr lang="es-MX" sz="2000">
                <a:solidFill>
                  <a:schemeClr val="bg1"/>
                </a:solidFill>
              </a:rPr>
              <a:t>Con base a Árboles de decisión</a:t>
            </a:r>
          </a:p>
          <a:p>
            <a:endParaRPr lang="es-MX" sz="2000">
              <a:solidFill>
                <a:schemeClr val="bg1"/>
              </a:solidFill>
            </a:endParaRPr>
          </a:p>
          <a:p>
            <a:endParaRPr lang="es-MX" sz="2000">
              <a:solidFill>
                <a:schemeClr val="bg1"/>
              </a:solidFill>
            </a:endParaRPr>
          </a:p>
          <a:p>
            <a:endParaRPr lang="es-MX" sz="200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727" y="2799464"/>
            <a:ext cx="5676273" cy="405853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D20816A-53A8-414B-9615-2877C1081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74779" y="1850813"/>
            <a:ext cx="4917221" cy="5007187"/>
            <a:chOff x="6833344" y="1502570"/>
            <a:chExt cx="4917221" cy="500718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CC84F6-0A3D-42D4-84D1-34E857123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6833344" y="1502570"/>
              <a:ext cx="0" cy="5007187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6FD32F-1C07-4AF8-994F-CDC99B5D4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836570" y="1502570"/>
              <a:ext cx="491399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036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27" t="23661" r="55468" b="50179"/>
          <a:stretch/>
        </p:blipFill>
        <p:spPr>
          <a:xfrm>
            <a:off x="1" y="-42154"/>
            <a:ext cx="12192000" cy="695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9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3" t="51965" r="77903" b="20588"/>
          <a:stretch/>
        </p:blipFill>
        <p:spPr>
          <a:xfrm>
            <a:off x="0" y="0"/>
            <a:ext cx="11999167" cy="65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515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174</Words>
  <Application>Microsoft Office PowerPoint</Application>
  <PresentationFormat>Panorámica</PresentationFormat>
  <Paragraphs>42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de Office</vt:lpstr>
      <vt:lpstr>Presentación de PowerPoint</vt:lpstr>
      <vt:lpstr>¿En qué sectores podemos aplicar la inteligencia artificial?</vt:lpstr>
      <vt:lpstr>Identificación de un problema</vt:lpstr>
      <vt:lpstr>Planeación del proyecto</vt:lpstr>
      <vt:lpstr>Aprendizaje  automatizado</vt:lpstr>
      <vt:lpstr>Entrenamiento</vt:lpstr>
      <vt:lpstr>Características del proyecto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Consideraciones finales</vt:lpstr>
      <vt:lpstr>En los proyectos </vt:lpstr>
      <vt:lpstr>Presentación de PowerPoint</vt:lpstr>
      <vt:lpstr>Personales</vt:lpstr>
      <vt:lpstr>¡Muchas gracias!  mariaventeno@filos.unam.mx       ventenov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Cuenta Microsoft</dc:creator>
  <cp:lastModifiedBy>MARIA GUADALUPE VENTEÑO JARAMILLO</cp:lastModifiedBy>
  <cp:revision>15</cp:revision>
  <dcterms:created xsi:type="dcterms:W3CDTF">2023-06-14T19:48:24Z</dcterms:created>
  <dcterms:modified xsi:type="dcterms:W3CDTF">2023-06-15T03:11:54Z</dcterms:modified>
</cp:coreProperties>
</file>